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389" r:id="rId3"/>
    <p:sldId id="390" r:id="rId4"/>
    <p:sldId id="391" r:id="rId5"/>
    <p:sldId id="392" r:id="rId6"/>
    <p:sldId id="412" r:id="rId7"/>
    <p:sldId id="393" r:id="rId8"/>
    <p:sldId id="394" r:id="rId9"/>
    <p:sldId id="395" r:id="rId10"/>
    <p:sldId id="402" r:id="rId11"/>
    <p:sldId id="397" r:id="rId12"/>
    <p:sldId id="404" r:id="rId13"/>
    <p:sldId id="405" r:id="rId14"/>
    <p:sldId id="406" r:id="rId15"/>
    <p:sldId id="407" r:id="rId16"/>
    <p:sldId id="408" r:id="rId17"/>
    <p:sldId id="409" r:id="rId18"/>
    <p:sldId id="398" r:id="rId19"/>
    <p:sldId id="401" r:id="rId20"/>
    <p:sldId id="410" r:id="rId21"/>
    <p:sldId id="399" r:id="rId22"/>
    <p:sldId id="411" r:id="rId23"/>
    <p:sldId id="388" r:id="rId24"/>
    <p:sldId id="40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  <a:srgbClr val="686868"/>
    <a:srgbClr val="525252"/>
    <a:srgbClr val="454545"/>
    <a:srgbClr val="323232"/>
    <a:srgbClr val="A7A7A7"/>
    <a:srgbClr val="7A7A7A"/>
    <a:srgbClr val="646464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5"/>
    <p:restoredTop sz="77098"/>
  </p:normalViewPr>
  <p:slideViewPr>
    <p:cSldViewPr>
      <p:cViewPr>
        <p:scale>
          <a:sx n="145" d="100"/>
          <a:sy n="145" d="100"/>
        </p:scale>
        <p:origin x="5008" y="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6:12:15.6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24575,'22'0'0,"35"0"0,41 0 0,-35 0 0,4 0 0,4 0 0,0 0 0,-11 0 0,-3 0 0,42 0 0,0 0 0,-48 0 0,2 0 0,9 0 0,3 0 0,8 0 0,1 0 0,2 0 0,1 0 0,1 0 0,1 0 0,-2 0 0,1 0 0,1 1 0,1 1 0,6 2 0,0 3 0,4 0 0,1 2 0,2 2 0,-3 1 0,-8 1 0,-4 0 0,-12-3 0,-6 0 0,27 5 0,-36-6 0,-22-7 0,-14 2 0,-7 0 0,-5-1 0,-3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6:12:17.1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0 24575,'0'7'0,"0"8"0,0 10 0,0 15 0,0 58 0,0-34 0,0 6 0,0 9 0,0 3 0,0 1 0,0-4 0,0-20 0,0-6 0,0 28 0,0-18 0,0 4 0,0 13 0,0 9 0,0-9 0,0-21 0,0-19 0,0-17 0,0 3 0,0 13 0,0 13 0,0 8 0,0-11 0,0-13 0,0-15 0,0-7 0,0 3 0,0 4 0,0 6 0,0 2 0,0-6 0,-4-9 0,-1-8 0,-1-3 0,2-5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6:12:21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304 45 24575,'-5'0'0,"-2"0"0,-2 0 0,-2 0 0,-1 4 0,-3 7 0,-7 11 0,-6 12 0,-5 5 0,2-2 0,8-6 0,9-7 0,9-6 0,0 0 0,-1 1 0,-3 6 0,-6 10 0,-1 3 0,3 0 0,1-8 0,6-7 0,2-4 0,2-1 0,2 8 0,0 11 0,1 13 0,6 12 0,9 6 0,8-1 0,6-6 0,-1-7 0,0-7 0,-2-7 0,2 0 0,4 0 0,-1 3 0,2-4 0,-5-7 0,-5-6 0,-4-8 0,-2-2 0,2-2 0,10 3 0,14 3 0,7 4 0,5-1 0,-3-3 0,0-6 0,4-6 0,-1-6 0,0-2 0,-2 0 0,-2 0 0,-1 0 0,-1-2 0,-4-4 0,-4-6 0,-4-6 0,0-9 0,-2-9 0,-3-6 0,-2-4 0,-4 4 0,-3 3 0,-5 5 0,-2 4 0,-6 1 0,-4 4 0,-2 4 0,-2 5 0,-1 3 0,-2 3 0,0-3 0,0-2 0,2-2 0,1-1 0,0-1 0,-1 1 0,-2-5 0,0-1 0,0 0 0,0 0 0,0 3 0,0-1 0,-2-2 0,-4 0 0,-2-3 0,-3 2 0,1 0 0,0-2 0,2 4 0,-1 3 0,2 3 0,1 4 0,-2-1 0,-1-5 0,-2-1 0,-1-2 0,-1 1 0,0 3 0,0 0 0,0 1 0,0 4 0,0 3 0,0 4 0,-1 3 0,-1 2 0,1-2 0,-2-4 0,-3-5 0,-5-3 0,-3-1 0,0 2 0,3 0 0,2 2 0,2 2 0,-1-1 0,3 0 0,0 0 0,-2-2 0,-1 0 0,-3-2 0,3 1 0,4 2 0,6 2 0,3 3 0,0 2 0,0 1 0,-3-1 0,0 1 0,-3-3 0,-3-1 0,-2-2 0,-1 2 0,2 1 0,2 2 0,3 2 0,0 1 0,0 0 0,0-1 0,-2 0 0,-4 0 0,-8-2 0,-10-3 0,-8 0 0,-4-2 0,2 3 0,5 4 0,8 0 0,5 3 0,5 0 0,5 0 0,9 0 0,4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6:12:37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0 24575,'-2'0'0,"0"0"0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BBA5-28D6-4FEC-BDCF-A471F1B098D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9093-AD9B-4038-95B1-74A0CCD2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That plus is in sight but the circle is not (blind spot).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98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8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6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48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Th</a:t>
            </a:r>
            <a:r>
              <a:rPr lang="en-US" dirty="0"/>
              <a:t>is</a:t>
            </a:r>
            <a:r>
              <a:rPr lang="en-TR" dirty="0"/>
              <a:t> is because the following: The perceieved brightness is way larger between 0 and 1L than the 1L and 2L. Also in Gamma Correction, we use more bits (which means we try to get more detail) between the 0 and 1L than 1 and 2L.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52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top left image shows a cylinder with a low face count. Patterns drawn on this object hide the faceted appearance to </a:t>
            </a:r>
            <a:r>
              <a:rPr lang="en-US" baseline="0"/>
              <a:t>different degrees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79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top left image shows a cylinder with a low face count. Patterns drawn on this object hide the faceted appearance to different degrees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76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7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Rods and cones are the two main types of </a:t>
            </a:r>
            <a:r>
              <a:rPr lang="en-US" b="1" dirty="0"/>
              <a:t>photoreceptor cells</a:t>
            </a:r>
            <a:r>
              <a:rPr lang="en-US" dirty="0"/>
              <a:t> in the retina of the human eye. Their key difference lies in their </a:t>
            </a:r>
            <a:r>
              <a:rPr lang="en-US" b="1" dirty="0"/>
              <a:t>function</a:t>
            </a:r>
            <a:r>
              <a:rPr lang="en-US" dirty="0"/>
              <a:t> and </a:t>
            </a:r>
            <a:r>
              <a:rPr lang="en-US" b="1" dirty="0"/>
              <a:t>sensitivity to light</a:t>
            </a:r>
            <a:r>
              <a:rPr lang="en-US" dirty="0"/>
              <a:t>, which allows the visual system to operate effectively across a vast range of lighting conditions.</a:t>
            </a:r>
          </a:p>
          <a:p>
            <a:r>
              <a:rPr lang="en-US" dirty="0"/>
              <a:t>In short, </a:t>
            </a:r>
            <a:r>
              <a:rPr lang="en-US" b="1" dirty="0"/>
              <a:t>rods</a:t>
            </a:r>
            <a:r>
              <a:rPr lang="en-US" dirty="0"/>
              <a:t> are responsible for </a:t>
            </a:r>
            <a:r>
              <a:rPr lang="en-US" b="1" dirty="0"/>
              <a:t>low-light (night) vision</a:t>
            </a:r>
            <a:r>
              <a:rPr lang="en-US" dirty="0"/>
              <a:t> and detect only shades of gray, while </a:t>
            </a:r>
            <a:r>
              <a:rPr lang="en-US" b="1" dirty="0"/>
              <a:t>cones</a:t>
            </a:r>
            <a:r>
              <a:rPr lang="en-US" dirty="0"/>
              <a:t> are responsible for </a:t>
            </a:r>
            <a:r>
              <a:rPr lang="en-US" b="1" dirty="0"/>
              <a:t>bright-light (daytime) vision</a:t>
            </a:r>
            <a:r>
              <a:rPr lang="en-US" dirty="0"/>
              <a:t> and enable us to see </a:t>
            </a:r>
            <a:r>
              <a:rPr lang="en-US" b="1" dirty="0"/>
              <a:t>color</a:t>
            </a:r>
            <a:r>
              <a:rPr lang="en-US" dirty="0"/>
              <a:t> and fine detail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68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blind spot is a part of the retina where there are no photoreceptors. To demonstrate its existence to yourself, close your right eye, look at the + sign below with your left eye, then move your head toward or away from the screen slowly while continuing to watch the + sign. The big black dot will disappear as it passes through the blind spot of the retina of your left eye.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During night time, our cones (some type of fotoreceptors) are not active, so we see the above image as is (not colorful). There are 3 types of cones -&gt; Short, Medium and Long. Cones work during the day time. In night time only Rods (another type of fotoreceptors) are active.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5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With the differences between the responses coming from 3 types of cones, we get the color information. </a:t>
            </a:r>
          </a:p>
          <a:p>
            <a:r>
              <a:rPr lang="en-TR" dirty="0"/>
              <a:t>We believe that the RGB is sufficient for computer since also human eyes perceive color with 3 types of receptors that c</a:t>
            </a:r>
            <a:r>
              <a:rPr lang="en-US" dirty="0"/>
              <a:t>an</a:t>
            </a:r>
            <a:r>
              <a:rPr lang="en-TR" dirty="0"/>
              <a:t> understand RGB.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The way our eyes capture images is similar how a camera captures images. This graph is the perceived brightness (this graph was similar to camera’s). This above graph shows that as the brightness increases, the visual response change dicreases.</a:t>
            </a:r>
          </a:p>
          <a:p>
            <a:r>
              <a:rPr lang="en-TR" dirty="0"/>
              <a:t>Camera also has a similar graph for gamma correction purposes.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8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that the difference between the first two patches are way bigger than the difference between the last 2 patches. But their difference in terms of luminance is the same but we </a:t>
            </a:r>
            <a:r>
              <a:rPr lang="en-US" dirty="0" err="1"/>
              <a:t>perceieve</a:t>
            </a:r>
            <a:r>
              <a:rPr lang="en-US" dirty="0"/>
              <a:t> it differently due to the non-linearity between the incoming luminance and our perception of brightness.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4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7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92994-2AF3-4088-B521-311C9BDDABFF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D9B84A-DE6C-4EBF-97DE-47904CB71658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823F72-96AE-4011-96E8-0E3AAFAAEE10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BBF56-47A6-44FB-B912-DC09FDF047B7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288B32-27F6-4060-9A60-3C148ABA1F52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BF7B-EF96-4F8B-8335-ED3396C69F36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065D1C-BC86-4003-A488-15648C32DFB2}" type="datetime1">
              <a:rPr lang="en-US" smtClean="0"/>
              <a:t>10/7/25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E2A35D-74C8-47B6-9BF3-E5D5CB29D2DB}" type="datetime1">
              <a:rPr lang="en-US" smtClean="0"/>
              <a:t>10/7/25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F66C4A-C091-4C30-B5F6-53EF5C02859A}" type="datetime1">
              <a:rPr lang="en-US" smtClean="0"/>
              <a:t>10/7/25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9F0C88-F4E5-4C9C-9697-20E587423745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F92661-D1B7-4F90-8444-69C876A91503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gif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Human Visual System</a:t>
            </a:r>
          </a:p>
        </p:txBody>
      </p:sp>
    </p:spTree>
    <p:extLst>
      <p:ext uri="{BB962C8B-B14F-4D97-AF65-F5344CB8AC3E}">
        <p14:creationId xmlns:p14="http://schemas.microsoft.com/office/powerpoint/2010/main" val="408313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dirty="0"/>
              <a:t>Each cone type is responsive to a different color</a:t>
            </a:r>
          </a:p>
          <a:p>
            <a:r>
              <a:rPr lang="en-US" dirty="0"/>
              <a:t>Their </a:t>
            </a:r>
            <a:r>
              <a:rPr lang="en-US" dirty="0">
                <a:solidFill>
                  <a:srgbClr val="C00000"/>
                </a:solidFill>
              </a:rPr>
              <a:t>relative</a:t>
            </a:r>
            <a:r>
              <a:rPr lang="en-US" dirty="0"/>
              <a:t> contribution determines the perceived color of an object</a:t>
            </a:r>
          </a:p>
          <a:p>
            <a:r>
              <a:rPr lang="en-US" dirty="0"/>
              <a:t>Their </a:t>
            </a:r>
            <a:r>
              <a:rPr lang="en-US" dirty="0">
                <a:solidFill>
                  <a:srgbClr val="C00000"/>
                </a:solidFill>
              </a:rPr>
              <a:t>combined</a:t>
            </a:r>
            <a:r>
              <a:rPr lang="en-US" dirty="0"/>
              <a:t> contribution determines the perceived brightness of an object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pic>
        <p:nvPicPr>
          <p:cNvPr id="6148" name="Picture 4" descr="Image result for cones human ey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556" y="1828800"/>
            <a:ext cx="3373244" cy="341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4400" y="4953000"/>
            <a:ext cx="1304130" cy="1173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5435" y="4952999"/>
            <a:ext cx="1304130" cy="117316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96470" y="4952998"/>
            <a:ext cx="1304130" cy="117316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91656" y="610691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(255, 0, 0)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5786" y="610691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(0, 255, 0)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8969" y="610691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(0, 0, 255)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560269"/>
            <a:ext cx="8001000" cy="23622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primary reason that color can be represented as an </a:t>
            </a:r>
            <a:r>
              <a:rPr lang="en-US" sz="2400" dirty="0">
                <a:solidFill>
                  <a:srgbClr val="C00000"/>
                </a:solidFill>
              </a:rPr>
              <a:t>RGB triplet</a:t>
            </a:r>
            <a:r>
              <a:rPr lang="en-US" sz="2400" dirty="0"/>
              <a:t> is because we also have three types of cones </a:t>
            </a:r>
          </a:p>
        </p:txBody>
      </p:sp>
    </p:spTree>
    <p:extLst>
      <p:ext uri="{BB962C8B-B14F-4D97-AF65-F5344CB8AC3E}">
        <p14:creationId xmlns:p14="http://schemas.microsoft.com/office/powerpoint/2010/main" val="184950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human response to light is non-linear (logarithmic)</a:t>
            </a:r>
          </a:p>
          <a:p>
            <a:r>
              <a:rPr lang="en-US" dirty="0"/>
              <a:t>In other words, cameras and the eye has a somewhat similar non-linearity (remember the camera gamma)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pic>
        <p:nvPicPr>
          <p:cNvPr id="7170" name="Picture 2" descr="Image result for human eye respon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23" y="2819400"/>
            <a:ext cx="3424354" cy="351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Therefore, equal </a:t>
            </a:r>
            <a:r>
              <a:rPr lang="en-US" dirty="0">
                <a:solidFill>
                  <a:srgbClr val="C00000"/>
                </a:solidFill>
              </a:rPr>
              <a:t>change in luminance</a:t>
            </a:r>
            <a:r>
              <a:rPr lang="en-US" dirty="0"/>
              <a:t> </a:t>
            </a:r>
            <a:r>
              <a:rPr lang="en-US" b="1" dirty="0"/>
              <a:t>does not map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equal change in perceived brightness</a:t>
            </a:r>
          </a:p>
          <a:p>
            <a:r>
              <a:rPr lang="en-US" dirty="0"/>
              <a:t>We can verify this experimentally </a:t>
            </a:r>
          </a:p>
          <a:p>
            <a:r>
              <a:rPr lang="en-US" dirty="0"/>
              <a:t>The following three patches are separated by about the same amount of luminance difference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F9DD6D-FA33-554E-B4F1-E0CBE70CADAE}"/>
              </a:ext>
            </a:extLst>
          </p:cNvPr>
          <p:cNvSpPr txBox="1"/>
          <p:nvPr/>
        </p:nvSpPr>
        <p:spPr>
          <a:xfrm>
            <a:off x="3280004" y="476833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082A-CEA2-8F47-A7D8-E3B74AA82BD2}"/>
              </a:ext>
            </a:extLst>
          </p:cNvPr>
          <p:cNvSpPr txBox="1"/>
          <p:nvPr/>
        </p:nvSpPr>
        <p:spPr>
          <a:xfrm>
            <a:off x="5146904" y="478357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FE8276-0A15-C948-8492-1E74A59328ED}"/>
              </a:ext>
            </a:extLst>
          </p:cNvPr>
          <p:cNvSpPr/>
          <p:nvPr/>
        </p:nvSpPr>
        <p:spPr>
          <a:xfrm>
            <a:off x="1905000" y="4205868"/>
            <a:ext cx="1295400" cy="19812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DC5B28-F1EB-2E49-B4F3-6E8BF7CF0BF8}"/>
              </a:ext>
            </a:extLst>
          </p:cNvPr>
          <p:cNvSpPr/>
          <p:nvPr/>
        </p:nvSpPr>
        <p:spPr>
          <a:xfrm>
            <a:off x="5638800" y="4205868"/>
            <a:ext cx="1295400" cy="1981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A2906A-D3BF-0344-9956-4237D995F0AE}"/>
              </a:ext>
            </a:extLst>
          </p:cNvPr>
          <p:cNvSpPr/>
          <p:nvPr/>
        </p:nvSpPr>
        <p:spPr>
          <a:xfrm>
            <a:off x="3771900" y="4191000"/>
            <a:ext cx="1295400" cy="19812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7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Therefore, equal </a:t>
            </a:r>
            <a:r>
              <a:rPr lang="en-US" dirty="0">
                <a:solidFill>
                  <a:srgbClr val="C00000"/>
                </a:solidFill>
              </a:rPr>
              <a:t>change in luminance</a:t>
            </a:r>
            <a:r>
              <a:rPr lang="en-US" dirty="0"/>
              <a:t> </a:t>
            </a:r>
            <a:r>
              <a:rPr lang="en-US" b="1" dirty="0"/>
              <a:t>does not map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equal change in perceived brightness</a:t>
            </a:r>
          </a:p>
          <a:p>
            <a:r>
              <a:rPr lang="en-US" dirty="0"/>
              <a:t>We can verify this experimentally </a:t>
            </a:r>
          </a:p>
          <a:p>
            <a:r>
              <a:rPr lang="en-US" dirty="0"/>
              <a:t>But the perceived step size between them is different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F9DD6D-FA33-554E-B4F1-E0CBE70CADAE}"/>
              </a:ext>
            </a:extLst>
          </p:cNvPr>
          <p:cNvSpPr txBox="1"/>
          <p:nvPr/>
        </p:nvSpPr>
        <p:spPr>
          <a:xfrm>
            <a:off x="3280004" y="476833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082A-CEA2-8F47-A7D8-E3B74AA82BD2}"/>
              </a:ext>
            </a:extLst>
          </p:cNvPr>
          <p:cNvSpPr txBox="1"/>
          <p:nvPr/>
        </p:nvSpPr>
        <p:spPr>
          <a:xfrm>
            <a:off x="5146904" y="478357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C1B23-FC79-264B-A8D4-BA9C3EF3C55F}"/>
              </a:ext>
            </a:extLst>
          </p:cNvPr>
          <p:cNvSpPr/>
          <p:nvPr/>
        </p:nvSpPr>
        <p:spPr>
          <a:xfrm>
            <a:off x="1905000" y="4205868"/>
            <a:ext cx="1295400" cy="19812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97C1B5-CF4D-5D48-AFF1-FBB6CE472680}"/>
              </a:ext>
            </a:extLst>
          </p:cNvPr>
          <p:cNvSpPr/>
          <p:nvPr/>
        </p:nvSpPr>
        <p:spPr>
          <a:xfrm>
            <a:off x="5638800" y="4205868"/>
            <a:ext cx="1295400" cy="1981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3B5A53-222F-614A-A01E-DE02EFBAEBD0}"/>
              </a:ext>
            </a:extLst>
          </p:cNvPr>
          <p:cNvSpPr/>
          <p:nvPr/>
        </p:nvSpPr>
        <p:spPr>
          <a:xfrm>
            <a:off x="3771900" y="4191000"/>
            <a:ext cx="1295400" cy="19812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2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to prepare these patches, we must take into account the gamma behavior of display devices:</a:t>
            </a:r>
          </a:p>
          <a:p>
            <a:pPr lvl="1"/>
            <a:r>
              <a:rPr lang="en-US" b="1" dirty="0"/>
              <a:t>You cannot simply make the pixel value difference equal!</a:t>
            </a:r>
          </a:p>
          <a:p>
            <a:r>
              <a:rPr lang="en-US" dirty="0"/>
              <a:t>Imagine you want these patches to have luminance values L, 5L, and 9L (so ∆L = 4L)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F9DD6D-FA33-554E-B4F1-E0CBE70CADAE}"/>
              </a:ext>
            </a:extLst>
          </p:cNvPr>
          <p:cNvSpPr txBox="1"/>
          <p:nvPr/>
        </p:nvSpPr>
        <p:spPr>
          <a:xfrm>
            <a:off x="3280004" y="510182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082A-CEA2-8F47-A7D8-E3B74AA82BD2}"/>
              </a:ext>
            </a:extLst>
          </p:cNvPr>
          <p:cNvSpPr txBox="1"/>
          <p:nvPr/>
        </p:nvSpPr>
        <p:spPr>
          <a:xfrm>
            <a:off x="5146904" y="511706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48964-6FFC-BE45-9B33-9F55FB784EDB}"/>
              </a:ext>
            </a:extLst>
          </p:cNvPr>
          <p:cNvSpPr/>
          <p:nvPr/>
        </p:nvSpPr>
        <p:spPr>
          <a:xfrm>
            <a:off x="1905000" y="4267200"/>
            <a:ext cx="1295400" cy="19812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0A43A6-86C5-744D-BB61-3591A592C183}"/>
              </a:ext>
            </a:extLst>
          </p:cNvPr>
          <p:cNvSpPr/>
          <p:nvPr/>
        </p:nvSpPr>
        <p:spPr>
          <a:xfrm>
            <a:off x="5638800" y="4267200"/>
            <a:ext cx="1295400" cy="1981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4F6310-6E8F-874A-BDB1-8679895E6D1A}"/>
              </a:ext>
            </a:extLst>
          </p:cNvPr>
          <p:cNvSpPr/>
          <p:nvPr/>
        </p:nvSpPr>
        <p:spPr>
          <a:xfrm>
            <a:off x="3771900" y="4252332"/>
            <a:ext cx="1295400" cy="19812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33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to prepare these patches, we must take into account the gamma behavior of display devices:</a:t>
            </a:r>
          </a:p>
          <a:p>
            <a:pPr lvl="1"/>
            <a:r>
              <a:rPr lang="en-US" b="1" dirty="0"/>
              <a:t>You cannot simply make the pixel value difference equal!</a:t>
            </a:r>
          </a:p>
          <a:p>
            <a:r>
              <a:rPr lang="en-US" dirty="0"/>
              <a:t>Assume that pixel value of 50 results in a luminance of L</a:t>
            </a:r>
          </a:p>
          <a:p>
            <a:r>
              <a:rPr lang="en-US" dirty="0"/>
              <a:t>Also assume that the gamma (</a:t>
            </a:r>
            <a:r>
              <a:rPr lang="en-US" dirty="0" err="1"/>
              <a:t>ɣ</a:t>
            </a:r>
            <a:r>
              <a:rPr lang="en-US" dirty="0"/>
              <a:t>) of your display device is 2.2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F9DD6D-FA33-554E-B4F1-E0CBE70CADAE}"/>
              </a:ext>
            </a:extLst>
          </p:cNvPr>
          <p:cNvSpPr txBox="1"/>
          <p:nvPr/>
        </p:nvSpPr>
        <p:spPr>
          <a:xfrm>
            <a:off x="3280004" y="502562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082A-CEA2-8F47-A7D8-E3B74AA82BD2}"/>
              </a:ext>
            </a:extLst>
          </p:cNvPr>
          <p:cNvSpPr txBox="1"/>
          <p:nvPr/>
        </p:nvSpPr>
        <p:spPr>
          <a:xfrm>
            <a:off x="5146904" y="504086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FED35A-79BD-D146-B607-9ABDDE76B76D}"/>
              </a:ext>
            </a:extLst>
          </p:cNvPr>
          <p:cNvSpPr/>
          <p:nvPr/>
        </p:nvSpPr>
        <p:spPr>
          <a:xfrm>
            <a:off x="1905000" y="4267200"/>
            <a:ext cx="1295400" cy="19812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B5447-1E79-F049-9AF3-4B1D880913F4}"/>
              </a:ext>
            </a:extLst>
          </p:cNvPr>
          <p:cNvSpPr/>
          <p:nvPr/>
        </p:nvSpPr>
        <p:spPr>
          <a:xfrm>
            <a:off x="5638800" y="4267200"/>
            <a:ext cx="1295400" cy="1981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B6DCF-9856-C84F-B55D-85CBEB08DEF8}"/>
              </a:ext>
            </a:extLst>
          </p:cNvPr>
          <p:cNvSpPr/>
          <p:nvPr/>
        </p:nvSpPr>
        <p:spPr>
          <a:xfrm>
            <a:off x="3771900" y="4252332"/>
            <a:ext cx="1295400" cy="19812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1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should be the pixel value of the second patch in order to have a luminance of 5L?</a:t>
                </a:r>
              </a:p>
              <a:p>
                <a:r>
                  <a:rPr lang="en-US" dirty="0"/>
                  <a:t>Remember our display model: </a:t>
                </a:r>
              </a:p>
              <a:p>
                <a:r>
                  <a:rPr lang="en-US" b="0" dirty="0"/>
                  <a:t>Assuming c = 1 and b = 0, we can say: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 t="-1120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F9DD6D-FA33-554E-B4F1-E0CBE70CADAE}"/>
              </a:ext>
            </a:extLst>
          </p:cNvPr>
          <p:cNvSpPr txBox="1"/>
          <p:nvPr/>
        </p:nvSpPr>
        <p:spPr>
          <a:xfrm>
            <a:off x="3280004" y="502920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082A-CEA2-8F47-A7D8-E3B74AA82BD2}"/>
              </a:ext>
            </a:extLst>
          </p:cNvPr>
          <p:cNvSpPr txBox="1"/>
          <p:nvPr/>
        </p:nvSpPr>
        <p:spPr>
          <a:xfrm>
            <a:off x="5146904" y="504444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A6DE1C-50A1-8C4A-8EFD-415DCFD410FF}"/>
                  </a:ext>
                </a:extLst>
              </p:cNvPr>
              <p:cNvSpPr txBox="1"/>
              <p:nvPr/>
            </p:nvSpPr>
            <p:spPr>
              <a:xfrm>
                <a:off x="4829278" y="2450068"/>
                <a:ext cx="1952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n-US" sz="24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A6DE1C-50A1-8C4A-8EFD-415DCFD4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78" y="2450068"/>
                <a:ext cx="1952522" cy="369332"/>
              </a:xfrm>
              <a:prstGeom prst="rect">
                <a:avLst/>
              </a:prstGeom>
              <a:blipFill>
                <a:blip r:embed="rId4"/>
                <a:stretch>
                  <a:fillRect l="-1935" r="-25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CD51106-E79F-6647-94F9-6BE9B7DCC158}"/>
              </a:ext>
            </a:extLst>
          </p:cNvPr>
          <p:cNvSpPr/>
          <p:nvPr/>
        </p:nvSpPr>
        <p:spPr>
          <a:xfrm>
            <a:off x="1905000" y="4205868"/>
            <a:ext cx="1295400" cy="19812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3FAB09-E7FE-6D48-83AF-B3B3B71A61C6}"/>
              </a:ext>
            </a:extLst>
          </p:cNvPr>
          <p:cNvSpPr/>
          <p:nvPr/>
        </p:nvSpPr>
        <p:spPr>
          <a:xfrm>
            <a:off x="5638800" y="4205868"/>
            <a:ext cx="1295400" cy="1981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89DF5-238B-1343-BA21-5A84CCCC1001}"/>
              </a:ext>
            </a:extLst>
          </p:cNvPr>
          <p:cNvSpPr/>
          <p:nvPr/>
        </p:nvSpPr>
        <p:spPr>
          <a:xfrm>
            <a:off x="3771900" y="4191000"/>
            <a:ext cx="1295400" cy="19812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0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</m:t>
                        </m:r>
                      </m:sup>
                    </m:sSup>
                  </m:oMath>
                </a14:m>
                <a:r>
                  <a:rPr lang="en-US" dirty="0"/>
                  <a:t> then what is x such that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</m:t>
                        </m:r>
                      </m:sup>
                    </m:sSup>
                  </m:oMath>
                </a14:m>
                <a:r>
                  <a:rPr lang="en-US" dirty="0"/>
                  <a:t>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≅104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the brightest patch (9L),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</m:t>
                        </m:r>
                      </m:sup>
                    </m:sSup>
                  </m:oMath>
                </a14:m>
                <a:r>
                  <a:rPr lang="en-US" dirty="0"/>
                  <a:t>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136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F9DD6D-FA33-554E-B4F1-E0CBE70CADAE}"/>
              </a:ext>
            </a:extLst>
          </p:cNvPr>
          <p:cNvSpPr txBox="1"/>
          <p:nvPr/>
        </p:nvSpPr>
        <p:spPr>
          <a:xfrm>
            <a:off x="3280004" y="5058266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082A-CEA2-8F47-A7D8-E3B74AA82BD2}"/>
              </a:ext>
            </a:extLst>
          </p:cNvPr>
          <p:cNvSpPr txBox="1"/>
          <p:nvPr/>
        </p:nvSpPr>
        <p:spPr>
          <a:xfrm>
            <a:off x="5146904" y="5073506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C16E11-79F0-9344-916C-3B21759A22E8}"/>
              </a:ext>
            </a:extLst>
          </p:cNvPr>
          <p:cNvSpPr/>
          <p:nvPr/>
        </p:nvSpPr>
        <p:spPr>
          <a:xfrm>
            <a:off x="1905000" y="4267200"/>
            <a:ext cx="1295400" cy="19812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4BDC0-8D35-1243-8FDB-590AFE53671F}"/>
              </a:ext>
            </a:extLst>
          </p:cNvPr>
          <p:cNvSpPr/>
          <p:nvPr/>
        </p:nvSpPr>
        <p:spPr>
          <a:xfrm>
            <a:off x="5638800" y="4267200"/>
            <a:ext cx="1295400" cy="1981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CE589-D06C-704E-B12D-BC9CF87D6EC0}"/>
              </a:ext>
            </a:extLst>
          </p:cNvPr>
          <p:cNvSpPr/>
          <p:nvPr/>
        </p:nvSpPr>
        <p:spPr>
          <a:xfrm>
            <a:off x="3771900" y="4252332"/>
            <a:ext cx="1295400" cy="19812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5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Equal </a:t>
            </a:r>
            <a:r>
              <a:rPr lang="en-US" dirty="0">
                <a:solidFill>
                  <a:srgbClr val="C00000"/>
                </a:solidFill>
              </a:rPr>
              <a:t>change in luminance</a:t>
            </a:r>
            <a:r>
              <a:rPr lang="en-US" dirty="0"/>
              <a:t> </a:t>
            </a:r>
            <a:r>
              <a:rPr lang="en-US" b="1" dirty="0"/>
              <a:t>does not map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equal change in perceived brightness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05000" y="2986668"/>
            <a:ext cx="1295400" cy="19812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38800" y="2986668"/>
            <a:ext cx="1295400" cy="1981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1900" y="2971800"/>
            <a:ext cx="1295400" cy="19812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62822" y="507081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48732" y="507081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77532" y="507081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594" y="4992469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Approximate</a:t>
            </a:r>
          </a:p>
          <a:p>
            <a:pPr algn="ctr"/>
            <a:r>
              <a:rPr lang="en-US" dirty="0"/>
              <a:t>luminance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3266291" y="4869303"/>
            <a:ext cx="230320" cy="12765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52699" y="5658773"/>
            <a:ext cx="1809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Larger perceived </a:t>
            </a:r>
          </a:p>
          <a:p>
            <a:pPr algn="ctr"/>
            <a:r>
              <a:rPr lang="en-US" dirty="0"/>
              <a:t>step</a:t>
            </a:r>
          </a:p>
        </p:txBody>
      </p:sp>
      <p:sp>
        <p:nvSpPr>
          <p:cNvPr id="17" name="Right Brace 16"/>
          <p:cNvSpPr/>
          <p:nvPr/>
        </p:nvSpPr>
        <p:spPr>
          <a:xfrm rot="5400000">
            <a:off x="5243999" y="4861985"/>
            <a:ext cx="230320" cy="12765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77028" y="5651455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Smaller perceived </a:t>
            </a:r>
          </a:p>
          <a:p>
            <a:pPr algn="ctr"/>
            <a:r>
              <a:rPr lang="en-US" dirty="0"/>
              <a:t>step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259021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(50, 50, 50)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57682" y="2611888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(104, 104, 104)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82" y="261944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(136, 136, 136)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4758" y="259080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Pixel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7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1" y="2334124"/>
            <a:ext cx="5342857" cy="399047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can be explained by the perceived brightness curve: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8768" y="6047232"/>
            <a:ext cx="1447800" cy="315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Output </a:t>
            </a:r>
            <a:r>
              <a:rPr lang="en-US" sz="1200" dirty="0">
                <a:solidFill>
                  <a:schemeClr val="tx1"/>
                </a:solidFill>
              </a:rPr>
              <a:t>Intensity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1352446" y="4077355"/>
            <a:ext cx="1752600" cy="303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Perceived Brightness</a:t>
            </a:r>
          </a:p>
        </p:txBody>
      </p:sp>
    </p:spTree>
    <p:extLst>
      <p:ext uri="{BB962C8B-B14F-4D97-AF65-F5344CB8AC3E}">
        <p14:creationId xmlns:p14="http://schemas.microsoft.com/office/powerpoint/2010/main" val="414718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Visual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525963"/>
          </a:xfrm>
        </p:spPr>
        <p:txBody>
          <a:bodyPr/>
          <a:lstStyle/>
          <a:p>
            <a:r>
              <a:rPr lang="en-US" dirty="0"/>
              <a:t>The HVS consists of the </a:t>
            </a:r>
            <a:r>
              <a:rPr lang="en-US" dirty="0">
                <a:solidFill>
                  <a:schemeClr val="accent1"/>
                </a:solidFill>
              </a:rPr>
              <a:t>eyes</a:t>
            </a:r>
            <a:r>
              <a:rPr lang="en-US" dirty="0"/>
              <a:t>, parts of the </a:t>
            </a:r>
            <a:r>
              <a:rPr lang="en-US" dirty="0">
                <a:solidFill>
                  <a:schemeClr val="accent1"/>
                </a:solidFill>
              </a:rPr>
              <a:t>brain</a:t>
            </a:r>
            <a:r>
              <a:rPr lang="en-US" dirty="0"/>
              <a:t>, and the connecting </a:t>
            </a:r>
            <a:r>
              <a:rPr lang="en-US" dirty="0">
                <a:solidFill>
                  <a:schemeClr val="accent1"/>
                </a:solidFill>
              </a:rPr>
              <a:t>pathways</a:t>
            </a:r>
            <a:r>
              <a:rPr lang="en-US" dirty="0"/>
              <a:t> between the two</a:t>
            </a:r>
          </a:p>
          <a:p>
            <a:r>
              <a:rPr lang="en-US" dirty="0"/>
              <a:t>It is a complex system that even today not entirely understood</a:t>
            </a:r>
          </a:p>
          <a:p>
            <a:r>
              <a:rPr lang="en-US" dirty="0"/>
              <a:t>We will briefly touch upon its basic working principles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EF72B-B0DB-984E-93D7-CA040EA69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733316"/>
            <a:ext cx="4208848" cy="3143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C10E94-B7EB-5F47-BF68-8ADEC03D040C}"/>
              </a:ext>
            </a:extLst>
          </p:cNvPr>
          <p:cNvSpPr/>
          <p:nvPr/>
        </p:nvSpPr>
        <p:spPr>
          <a:xfrm>
            <a:off x="5791200" y="4888468"/>
            <a:ext cx="2480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commons.wikimedia.org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70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Gamma Correction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we apply gamma correction to an image, we are somewhat mimicking the human non-linear response</a:t>
            </a:r>
          </a:p>
          <a:p>
            <a:r>
              <a:rPr lang="en-US" dirty="0"/>
              <a:t>We are using more bits to represent luminances to which we are more sensitive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4DA69E-30A3-F34B-A3A7-56018E5B896E}"/>
              </a:ext>
            </a:extLst>
          </p:cNvPr>
          <p:cNvCxnSpPr>
            <a:cxnSpLocks/>
          </p:cNvCxnSpPr>
          <p:nvPr/>
        </p:nvCxnSpPr>
        <p:spPr>
          <a:xfrm flipV="1">
            <a:off x="3200400" y="3581400"/>
            <a:ext cx="0" cy="2514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F0F6CE-3DA0-2245-B409-910A0174A45B}"/>
              </a:ext>
            </a:extLst>
          </p:cNvPr>
          <p:cNvCxnSpPr>
            <a:cxnSpLocks/>
          </p:cNvCxnSpPr>
          <p:nvPr/>
        </p:nvCxnSpPr>
        <p:spPr>
          <a:xfrm>
            <a:off x="3200400" y="6096000"/>
            <a:ext cx="304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6B20D34F-1D0E-E047-BF56-AA0423AC3E15}"/>
              </a:ext>
            </a:extLst>
          </p:cNvPr>
          <p:cNvSpPr/>
          <p:nvPr/>
        </p:nvSpPr>
        <p:spPr>
          <a:xfrm rot="16795971">
            <a:off x="3084022" y="3913909"/>
            <a:ext cx="5486400" cy="5257800"/>
          </a:xfrm>
          <a:prstGeom prst="arc">
            <a:avLst>
              <a:gd name="adj1" fmla="val 16200000"/>
              <a:gd name="adj2" fmla="val 206038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BB8A6-A6D3-8945-BC09-D8FFF558EB04}"/>
              </a:ext>
            </a:extLst>
          </p:cNvPr>
          <p:cNvSpPr txBox="1"/>
          <p:nvPr/>
        </p:nvSpPr>
        <p:spPr>
          <a:xfrm>
            <a:off x="2898713" y="5911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89CB7B-FA18-8A4B-97CA-FE7117DB71D7}"/>
              </a:ext>
            </a:extLst>
          </p:cNvPr>
          <p:cNvSpPr txBox="1"/>
          <p:nvPr/>
        </p:nvSpPr>
        <p:spPr>
          <a:xfrm>
            <a:off x="2686075" y="35883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B86155-709F-BD47-AA1C-D6222657ECCF}"/>
              </a:ext>
            </a:extLst>
          </p:cNvPr>
          <p:cNvSpPr txBox="1"/>
          <p:nvPr/>
        </p:nvSpPr>
        <p:spPr>
          <a:xfrm>
            <a:off x="5191816" y="603742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Luminance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BE9C4-E136-514A-A5EB-1C859C871560}"/>
              </a:ext>
            </a:extLst>
          </p:cNvPr>
          <p:cNvSpPr txBox="1"/>
          <p:nvPr/>
        </p:nvSpPr>
        <p:spPr>
          <a:xfrm rot="16200000">
            <a:off x="2071396" y="4719710"/>
            <a:ext cx="117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value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EF8718-FD2A-9F4C-8B1A-41BDC1097C73}"/>
              </a:ext>
            </a:extLst>
          </p:cNvPr>
          <p:cNvCxnSpPr>
            <a:cxnSpLocks/>
          </p:cNvCxnSpPr>
          <p:nvPr/>
        </p:nvCxnSpPr>
        <p:spPr>
          <a:xfrm>
            <a:off x="3886200" y="4705004"/>
            <a:ext cx="0" cy="139099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78BC71-867D-A144-8492-358295B6B4A8}"/>
              </a:ext>
            </a:extLst>
          </p:cNvPr>
          <p:cNvCxnSpPr>
            <a:cxnSpLocks/>
          </p:cNvCxnSpPr>
          <p:nvPr/>
        </p:nvCxnSpPr>
        <p:spPr>
          <a:xfrm>
            <a:off x="4572000" y="4156364"/>
            <a:ext cx="0" cy="193963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621C9F-EB26-184A-9D34-C9C5229D446F}"/>
              </a:ext>
            </a:extLst>
          </p:cNvPr>
          <p:cNvCxnSpPr/>
          <p:nvPr/>
        </p:nvCxnSpPr>
        <p:spPr>
          <a:xfrm flipH="1">
            <a:off x="3221799" y="4705004"/>
            <a:ext cx="66440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717269A-D32D-E54D-9766-0ECF3241AB6B}"/>
              </a:ext>
            </a:extLst>
          </p:cNvPr>
          <p:cNvCxnSpPr>
            <a:cxnSpLocks/>
          </p:cNvCxnSpPr>
          <p:nvPr/>
        </p:nvCxnSpPr>
        <p:spPr>
          <a:xfrm flipH="1">
            <a:off x="3221799" y="4148051"/>
            <a:ext cx="135020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64DDD88-9D88-174D-9A50-D53D6713C1A6}"/>
              </a:ext>
            </a:extLst>
          </p:cNvPr>
          <p:cNvSpPr txBox="1"/>
          <p:nvPr/>
        </p:nvSpPr>
        <p:spPr>
          <a:xfrm>
            <a:off x="3764700" y="60817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3051B2-6247-1C46-846B-5CB24369D7AA}"/>
              </a:ext>
            </a:extLst>
          </p:cNvPr>
          <p:cNvSpPr txBox="1"/>
          <p:nvPr/>
        </p:nvSpPr>
        <p:spPr>
          <a:xfrm>
            <a:off x="4375907" y="61043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AA4F8E-DBCE-DF46-B061-A1FD7F51C1EB}"/>
              </a:ext>
            </a:extLst>
          </p:cNvPr>
          <p:cNvSpPr txBox="1"/>
          <p:nvPr/>
        </p:nvSpPr>
        <p:spPr>
          <a:xfrm>
            <a:off x="6386741" y="4191000"/>
            <a:ext cx="2735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creates the appearance of more smooth transition between intensity values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109D5E98-FE29-DE4E-AC07-5EBCC8C778EA}"/>
              </a:ext>
            </a:extLst>
          </p:cNvPr>
          <p:cNvSpPr/>
          <p:nvPr/>
        </p:nvSpPr>
        <p:spPr>
          <a:xfrm rot="10800000">
            <a:off x="2834775" y="4702933"/>
            <a:ext cx="228600" cy="13767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E50ABAF1-7CFD-5B4E-A779-787644C1FAA2}"/>
              </a:ext>
            </a:extLst>
          </p:cNvPr>
          <p:cNvSpPr/>
          <p:nvPr/>
        </p:nvSpPr>
        <p:spPr>
          <a:xfrm rot="10800000">
            <a:off x="2911873" y="4156364"/>
            <a:ext cx="136127" cy="4834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and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visual perception allows for various optimizations in computer graphics</a:t>
            </a:r>
          </a:p>
          <a:p>
            <a:r>
              <a:rPr lang="en-US" dirty="0"/>
              <a:t>For example, we can use lower polygon count if the visual system cannot understand it due to presence of a texture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0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and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cylinders have the same number of polygons but this is masked under textures with different properties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50881"/>
            <a:ext cx="5943600" cy="3542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0120" y="6112650"/>
            <a:ext cx="5063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Ferwerda</a:t>
            </a:r>
            <a:r>
              <a:rPr lang="en-US" sz="1200" dirty="0"/>
              <a:t> et al. 1997: A Model of Visual Masking for Computer Graphics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7B55E-2EBE-40A9-93F8-E651012E4030}"/>
              </a:ext>
            </a:extLst>
          </p:cNvPr>
          <p:cNvSpPr txBox="1"/>
          <p:nvPr/>
        </p:nvSpPr>
        <p:spPr>
          <a:xfrm>
            <a:off x="7315200" y="5769414"/>
            <a:ext cx="1868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 Degree of perceived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from a reference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29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CG, images (frames) are rendered and then are either written to a file or directly sent to a display device to be perceived by an observer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16738"/>
            <a:ext cx="5029200" cy="1537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886200"/>
            <a:ext cx="4150112" cy="1356677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971800" y="3505200"/>
            <a:ext cx="3352800" cy="14478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71800" y="48952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learned the fundamentals</a:t>
            </a:r>
          </a:p>
          <a:p>
            <a:r>
              <a:rPr lang="en-US" dirty="0"/>
              <a:t>of images, displays, and vision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04800" y="2927196"/>
            <a:ext cx="2590800" cy="17526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1500" y="4693786"/>
            <a:ext cx="287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we will learn about the fundamentals of image generation</a:t>
            </a:r>
          </a:p>
        </p:txBody>
      </p:sp>
    </p:spTree>
    <p:extLst>
      <p:ext uri="{BB962C8B-B14F-4D97-AF65-F5344CB8AC3E}">
        <p14:creationId xmlns:p14="http://schemas.microsoft.com/office/powerpoint/2010/main" val="291001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CG, images (frames) are rendered and then are either written to a file or directly sent to a display device to be perceived by an observer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16738"/>
            <a:ext cx="5029200" cy="1537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886200"/>
            <a:ext cx="4150112" cy="1356677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971800" y="3505200"/>
            <a:ext cx="3352800" cy="14478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71800" y="48952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learned the fundamentals</a:t>
            </a:r>
          </a:p>
          <a:p>
            <a:r>
              <a:rPr lang="en-US" dirty="0"/>
              <a:t>of images, displays, and vision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04800" y="2927196"/>
            <a:ext cx="2590800" cy="17526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1500" y="4693786"/>
            <a:ext cx="287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we will learn about the fundamentals of image generation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942171" y="3048000"/>
            <a:ext cx="5334000" cy="23622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Check out Chapters 1, 2, and 3 from the textbook until next week!</a:t>
            </a:r>
          </a:p>
        </p:txBody>
      </p:sp>
    </p:spTree>
    <p:extLst>
      <p:ext uri="{BB962C8B-B14F-4D97-AF65-F5344CB8AC3E}">
        <p14:creationId xmlns:p14="http://schemas.microsoft.com/office/powerpoint/2010/main" val="98648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 starts at the eyes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Image result for human ey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960" y="2438400"/>
            <a:ext cx="428625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2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entering the eye is focused on the </a:t>
            </a:r>
            <a:r>
              <a:rPr lang="en-US" dirty="0">
                <a:solidFill>
                  <a:schemeClr val="accent1"/>
                </a:solidFill>
              </a:rPr>
              <a:t>fovea</a:t>
            </a:r>
            <a:r>
              <a:rPr lang="en-US" dirty="0"/>
              <a:t> (inside retina) by the lens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Image result for human ey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960" y="2438400"/>
            <a:ext cx="428625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re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886200"/>
            <a:ext cx="758825" cy="6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3076" idx="0"/>
          </p:cNvCxnSpPr>
          <p:nvPr/>
        </p:nvCxnSpPr>
        <p:spPr>
          <a:xfrm flipH="1">
            <a:off x="3276600" y="3886200"/>
            <a:ext cx="4494213" cy="556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076" idx="2"/>
          </p:cNvCxnSpPr>
          <p:nvPr/>
        </p:nvCxnSpPr>
        <p:spPr>
          <a:xfrm flipH="1" flipV="1">
            <a:off x="3246863" y="4059760"/>
            <a:ext cx="4523950" cy="459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CEF042-A31A-31CA-990A-2B36AD38EA0D}"/>
              </a:ext>
            </a:extLst>
          </p:cNvPr>
          <p:cNvGrpSpPr/>
          <p:nvPr/>
        </p:nvGrpSpPr>
        <p:grpSpPr>
          <a:xfrm>
            <a:off x="7098796" y="3947695"/>
            <a:ext cx="1001880" cy="638280"/>
            <a:chOff x="7098796" y="3947695"/>
            <a:chExt cx="1001880" cy="63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43F266-C895-7F2A-87B4-CDB0D00B8207}"/>
                    </a:ext>
                  </a:extLst>
                </p14:cNvPr>
                <p14:cNvContentPartPr/>
                <p14:nvPr/>
              </p14:nvContentPartPr>
              <p14:xfrm>
                <a:off x="7098796" y="4200415"/>
                <a:ext cx="1001880" cy="50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43F266-C895-7F2A-87B4-CDB0D00B82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2676" y="4194295"/>
                  <a:ext cx="1014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1A8365-7A3E-E008-A55C-EA4374714E4F}"/>
                    </a:ext>
                  </a:extLst>
                </p14:cNvPr>
                <p14:cNvContentPartPr/>
                <p14:nvPr/>
              </p14:nvContentPartPr>
              <p14:xfrm>
                <a:off x="7586596" y="3947695"/>
                <a:ext cx="7200" cy="638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1A8365-7A3E-E008-A55C-EA4374714E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80476" y="3941575"/>
                  <a:ext cx="19440" cy="65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3491CC9-7322-9261-B002-CE357574AA85}"/>
                  </a:ext>
                </a:extLst>
              </p14:cNvPr>
              <p14:cNvContentPartPr/>
              <p14:nvPr/>
            </p14:nvContentPartPr>
            <p14:xfrm>
              <a:off x="7356556" y="4999255"/>
              <a:ext cx="523800" cy="517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3491CC9-7322-9261-B002-CE357574AA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50436" y="4993135"/>
                <a:ext cx="53604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6C0692-EBE2-D44A-ABF7-B61F14D04D01}"/>
                  </a:ext>
                </a:extLst>
              </p14:cNvPr>
              <p14:cNvContentPartPr/>
              <p14:nvPr/>
            </p14:nvContentPartPr>
            <p14:xfrm>
              <a:off x="-1536524" y="5354935"/>
              <a:ext cx="21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6C0692-EBE2-D44A-ABF7-B61F14D04D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42644" y="5348815"/>
                <a:ext cx="144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56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light is absorbed by two types of photosensitive cells on the retina </a:t>
            </a:r>
          </a:p>
          <a:p>
            <a:pPr lvl="1"/>
            <a:r>
              <a:rPr lang="en-US" dirty="0"/>
              <a:t>Rods</a:t>
            </a:r>
          </a:p>
          <a:p>
            <a:pPr lvl="1"/>
            <a:r>
              <a:rPr lang="en-US" dirty="0"/>
              <a:t>Cones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Image result for rod cone density">
            <a:extLst>
              <a:ext uri="{FF2B5EF4-FFF2-40B4-BE49-F238E27FC236}">
                <a16:creationId xmlns:a16="http://schemas.microsoft.com/office/drawing/2014/main" id="{25644574-2B86-464D-B6AB-86C7462D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57" y="3581400"/>
            <a:ext cx="5715000" cy="26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95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FC46-0DF5-B046-90BE-C44B75E1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Check Your Blind Spot!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0B84-0DB8-AE42-9A6C-DBC52C90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C07A-FDDC-9F44-B73A-61367016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4A7CF-BD90-9F4A-BEB8-D038FFE8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13FD1-51F5-9848-8ACD-7906A6604FE4}"/>
              </a:ext>
            </a:extLst>
          </p:cNvPr>
          <p:cNvSpPr txBox="1"/>
          <p:nvPr/>
        </p:nvSpPr>
        <p:spPr>
          <a:xfrm>
            <a:off x="6115146" y="3355349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6000" b="1" dirty="0"/>
              <a:t>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050A90-6A01-7B42-BACE-5102D35CACBC}"/>
              </a:ext>
            </a:extLst>
          </p:cNvPr>
          <p:cNvSpPr/>
          <p:nvPr/>
        </p:nvSpPr>
        <p:spPr>
          <a:xfrm>
            <a:off x="2556416" y="3634581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Cones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being more numerous than cones, rods do not exist in the fovea and there is only a single type of rods</a:t>
            </a:r>
          </a:p>
          <a:p>
            <a:r>
              <a:rPr lang="en-US" dirty="0"/>
              <a:t>Rods are only active under low light conditions</a:t>
            </a:r>
          </a:p>
          <a:p>
            <a:pPr lvl="1"/>
            <a:r>
              <a:rPr lang="en-US" dirty="0"/>
              <a:t>That is why our night vision is not sharp and colorful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 descr="Image result for night vision anima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05200"/>
            <a:ext cx="366712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31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Cones are very dense in the fovea</a:t>
            </a:r>
          </a:p>
          <a:p>
            <a:r>
              <a:rPr lang="en-US" dirty="0"/>
              <a:t>There are three types of cones: </a:t>
            </a:r>
            <a:r>
              <a:rPr lang="en-US" b="1" dirty="0"/>
              <a:t>long</a:t>
            </a:r>
            <a:r>
              <a:rPr lang="en-US" dirty="0"/>
              <a:t>, </a:t>
            </a:r>
            <a:r>
              <a:rPr lang="en-US" b="1" dirty="0"/>
              <a:t>medium</a:t>
            </a:r>
            <a:r>
              <a:rPr lang="en-US" dirty="0"/>
              <a:t>, </a:t>
            </a:r>
            <a:r>
              <a:rPr lang="en-US" b="1" dirty="0"/>
              <a:t>short</a:t>
            </a:r>
          </a:p>
          <a:p>
            <a:r>
              <a:rPr lang="en-US" dirty="0"/>
              <a:t>Cones are only active at normal light conditions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 descr="Image result for rod cone dens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57" y="3581400"/>
            <a:ext cx="5715000" cy="26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8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dirty="0"/>
              <a:t>Each cone type is responsive to a different color</a:t>
            </a:r>
          </a:p>
          <a:p>
            <a:r>
              <a:rPr lang="en-US" dirty="0"/>
              <a:t>Their </a:t>
            </a:r>
            <a:r>
              <a:rPr lang="en-US" dirty="0">
                <a:solidFill>
                  <a:srgbClr val="C00000"/>
                </a:solidFill>
              </a:rPr>
              <a:t>relative</a:t>
            </a:r>
            <a:r>
              <a:rPr lang="en-US" dirty="0"/>
              <a:t> contribution determines the perceived color of an object</a:t>
            </a:r>
          </a:p>
          <a:p>
            <a:r>
              <a:rPr lang="en-US" dirty="0"/>
              <a:t>Their </a:t>
            </a:r>
            <a:r>
              <a:rPr lang="en-US" dirty="0">
                <a:solidFill>
                  <a:srgbClr val="C00000"/>
                </a:solidFill>
              </a:rPr>
              <a:t>combined</a:t>
            </a:r>
            <a:r>
              <a:rPr lang="en-US" dirty="0"/>
              <a:t> contribution determines the perceived brightness of an object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6148" name="Picture 4" descr="Image result for cones human e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556" y="1828800"/>
            <a:ext cx="3373244" cy="341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4400" y="4953000"/>
            <a:ext cx="1304130" cy="1173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5435" y="4952999"/>
            <a:ext cx="1304130" cy="117316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96470" y="4952998"/>
            <a:ext cx="1304130" cy="117316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91656" y="610691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(255, 0, 0)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5786" y="610691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(0, 255, 0)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8969" y="610691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(0, 0, 255)</a:t>
            </a:r>
          </a:p>
        </p:txBody>
      </p:sp>
    </p:spTree>
    <p:extLst>
      <p:ext uri="{BB962C8B-B14F-4D97-AF65-F5344CB8AC3E}">
        <p14:creationId xmlns:p14="http://schemas.microsoft.com/office/powerpoint/2010/main" val="2128312491"/>
      </p:ext>
    </p:extLst>
  </p:cSld>
  <p:clrMapOvr>
    <a:masterClrMapping/>
  </p:clrMapOvr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metu</Template>
  <TotalTime>874</TotalTime>
  <Words>1579</Words>
  <Application>Microsoft Macintosh PowerPoint</Application>
  <PresentationFormat>On-screen Show (4:3)</PresentationFormat>
  <Paragraphs>213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BentonSansTRUMed</vt:lpstr>
      <vt:lpstr>BentonSansTRUReg</vt:lpstr>
      <vt:lpstr>Calibri</vt:lpstr>
      <vt:lpstr>Cambria Math</vt:lpstr>
      <vt:lpstr>Times New Roman</vt:lpstr>
      <vt:lpstr>metu</vt:lpstr>
      <vt:lpstr>CENG 477 Introduction to Computer Graphics</vt:lpstr>
      <vt:lpstr>Human Visual System</vt:lpstr>
      <vt:lpstr>The Eye</vt:lpstr>
      <vt:lpstr>The Eye</vt:lpstr>
      <vt:lpstr>Retina</vt:lpstr>
      <vt:lpstr>Check Your Blind Spot!</vt:lpstr>
      <vt:lpstr>Rods and Cones</vt:lpstr>
      <vt:lpstr>Cones</vt:lpstr>
      <vt:lpstr>Cones</vt:lpstr>
      <vt:lpstr>Cones</vt:lpstr>
      <vt:lpstr>Non-linearity</vt:lpstr>
      <vt:lpstr>Non-linearity</vt:lpstr>
      <vt:lpstr>Non-linearity</vt:lpstr>
      <vt:lpstr>Non-linearity</vt:lpstr>
      <vt:lpstr>Non-linearity</vt:lpstr>
      <vt:lpstr>Non-linearity</vt:lpstr>
      <vt:lpstr>Non-linearity</vt:lpstr>
      <vt:lpstr>Non-linearity</vt:lpstr>
      <vt:lpstr>Non-linearity</vt:lpstr>
      <vt:lpstr>Back to Gamma Correction</vt:lpstr>
      <vt:lpstr>Perception and Graphics</vt:lpstr>
      <vt:lpstr>Perception and Graphics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- 477</dc:title>
  <dc:creator>akyuz</dc:creator>
  <cp:lastModifiedBy>Yarkın ÖZCAN</cp:lastModifiedBy>
  <cp:revision>547</cp:revision>
  <dcterms:created xsi:type="dcterms:W3CDTF">2012-11-20T10:00:08Z</dcterms:created>
  <dcterms:modified xsi:type="dcterms:W3CDTF">2025-10-07T20:39:38Z</dcterms:modified>
</cp:coreProperties>
</file>